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compatMode="1" strictFirstAndLastChars="0" saveSubsetFonts="1">
  <p:sldMasterIdLst>
    <p:sldMasterId id="2147483648" r:id="rId1"/>
  </p:sldMasterIdLst>
  <p:notesMasterIdLst>
    <p:notesMasterId r:id="rId27"/>
  </p:notesMasterIdLst>
  <p:handoutMasterIdLst>
    <p:handoutMasterId r:id="rId28"/>
  </p:handoutMasterIdLst>
  <p:sldIdLst>
    <p:sldId id="353" r:id="rId2"/>
    <p:sldId id="354" r:id="rId3"/>
    <p:sldId id="266" r:id="rId4"/>
    <p:sldId id="355" r:id="rId5"/>
    <p:sldId id="264" r:id="rId6"/>
    <p:sldId id="357" r:id="rId7"/>
    <p:sldId id="356" r:id="rId8"/>
    <p:sldId id="293" r:id="rId9"/>
    <p:sldId id="359" r:id="rId10"/>
    <p:sldId id="358" r:id="rId11"/>
    <p:sldId id="297" r:id="rId12"/>
    <p:sldId id="270" r:id="rId13"/>
    <p:sldId id="273" r:id="rId14"/>
    <p:sldId id="274" r:id="rId15"/>
    <p:sldId id="275" r:id="rId16"/>
    <p:sldId id="278" r:id="rId17"/>
    <p:sldId id="281" r:id="rId18"/>
    <p:sldId id="284" r:id="rId19"/>
    <p:sldId id="285" r:id="rId20"/>
    <p:sldId id="360" r:id="rId21"/>
    <p:sldId id="299" r:id="rId22"/>
    <p:sldId id="289" r:id="rId23"/>
    <p:sldId id="291" r:id="rId24"/>
    <p:sldId id="292" r:id="rId25"/>
    <p:sldId id="300" r:id="rId26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2" frameSlides="1"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558"/>
  </p:normalViewPr>
  <p:slideViewPr>
    <p:cSldViewPr>
      <p:cViewPr varScale="1">
        <p:scale>
          <a:sx n="121" d="100"/>
          <a:sy n="121" d="100"/>
        </p:scale>
        <p:origin x="1904" y="1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F8C90C3-2486-0C4F-0725-2DB07552BFD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E56D58B-CD1B-65F8-994B-0942B752B3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821F42F5-BFC2-BD42-B244-8D97837E0EA0}" type="datetimeFigureOut">
              <a:rPr lang="en-US" altLang="en-US"/>
              <a:pPr>
                <a:defRPr/>
              </a:pPr>
              <a:t>11/30/22</a:t>
            </a:fld>
            <a:endParaRPr lang="en-US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4F76C3-E0A4-2C4C-8196-0453DDE04DB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477711-C810-8D96-4F11-431C4BEFDEB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A364821E-D07A-CF40-8D47-D3E0CC814DA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>
            <a:extLst>
              <a:ext uri="{FF2B5EF4-FFF2-40B4-BE49-F238E27FC236}">
                <a16:creationId xmlns:a16="http://schemas.microsoft.com/office/drawing/2014/main" id="{D7CB341B-BAC6-B6A5-7F5F-00D114A0F671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Times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499" name="Rectangle 3">
            <a:extLst>
              <a:ext uri="{FF2B5EF4-FFF2-40B4-BE49-F238E27FC236}">
                <a16:creationId xmlns:a16="http://schemas.microsoft.com/office/drawing/2014/main" id="{B44152CA-84AD-C3BD-06A8-D392F75B6095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316" name="Rectangle 4">
            <a:extLst>
              <a:ext uri="{FF2B5EF4-FFF2-40B4-BE49-F238E27FC236}">
                <a16:creationId xmlns:a16="http://schemas.microsoft.com/office/drawing/2014/main" id="{60A97647-CEAC-415A-8152-EDD4CF590078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6501" name="Rectangle 5">
            <a:extLst>
              <a:ext uri="{FF2B5EF4-FFF2-40B4-BE49-F238E27FC236}">
                <a16:creationId xmlns:a16="http://schemas.microsoft.com/office/drawing/2014/main" id="{316A8A8B-CA0F-1D04-21F4-2EB7633FAFD1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6502" name="Rectangle 6">
            <a:extLst>
              <a:ext uri="{FF2B5EF4-FFF2-40B4-BE49-F238E27FC236}">
                <a16:creationId xmlns:a16="http://schemas.microsoft.com/office/drawing/2014/main" id="{D657DE18-C03D-B67E-D777-A6C3FEBBB045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Times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503" name="Rectangle 7">
            <a:extLst>
              <a:ext uri="{FF2B5EF4-FFF2-40B4-BE49-F238E27FC236}">
                <a16:creationId xmlns:a16="http://schemas.microsoft.com/office/drawing/2014/main" id="{37061174-60A0-6DD7-7D8B-C15E09EE4B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" pitchFamily="2" charset="0"/>
              </a:defRPr>
            </a:lvl1pPr>
          </a:lstStyle>
          <a:p>
            <a:pPr>
              <a:defRPr/>
            </a:pPr>
            <a:fld id="{07355757-A1CF-B545-BD33-E1145ED7615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7">
            <a:extLst>
              <a:ext uri="{FF2B5EF4-FFF2-40B4-BE49-F238E27FC236}">
                <a16:creationId xmlns:a16="http://schemas.microsoft.com/office/drawing/2014/main" id="{E4F83CCA-7634-4ACE-EC29-4CEEC89E0F5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A4159FD8-AC97-3D47-BD1F-EF22F90B821C}" type="slidenum">
              <a:rPr lang="en-US" altLang="en-US" sz="1200" smtClean="0">
                <a:latin typeface="Times" charset="0"/>
              </a:rPr>
              <a:pPr/>
              <a:t>2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17410" name="Rectangle 2">
            <a:extLst>
              <a:ext uri="{FF2B5EF4-FFF2-40B4-BE49-F238E27FC236}">
                <a16:creationId xmlns:a16="http://schemas.microsoft.com/office/drawing/2014/main" id="{896EDC27-A484-EA00-8B7B-8F6DA86E94C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2" name="Rectangle 3">
            <a:extLst>
              <a:ext uri="{FF2B5EF4-FFF2-40B4-BE49-F238E27FC236}">
                <a16:creationId xmlns:a16="http://schemas.microsoft.com/office/drawing/2014/main" id="{D1D713F7-5B03-3B31-A7F1-FEDEA569599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>
              <a:cs typeface="+mn-cs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7">
            <a:extLst>
              <a:ext uri="{FF2B5EF4-FFF2-40B4-BE49-F238E27FC236}">
                <a16:creationId xmlns:a16="http://schemas.microsoft.com/office/drawing/2014/main" id="{1AC6EFF6-14B6-7158-196A-9513C7A0AD4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F39ADBAE-05D7-E74C-98F1-0AA6F6A34A2E}" type="slidenum">
              <a:rPr lang="en-US" altLang="en-US" sz="1200" smtClean="0">
                <a:latin typeface="Times" charset="0"/>
              </a:rPr>
              <a:pPr/>
              <a:t>15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32770" name="Rectangle 2">
            <a:extLst>
              <a:ext uri="{FF2B5EF4-FFF2-40B4-BE49-F238E27FC236}">
                <a16:creationId xmlns:a16="http://schemas.microsoft.com/office/drawing/2014/main" id="{C7D03CCF-E222-A374-C15B-9371AA82354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652" name="Rectangle 3">
            <a:extLst>
              <a:ext uri="{FF2B5EF4-FFF2-40B4-BE49-F238E27FC236}">
                <a16:creationId xmlns:a16="http://schemas.microsoft.com/office/drawing/2014/main" id="{431D3DC4-73C0-9ADA-5F9D-5EAC44FF99A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>
              <a:cs typeface="+mn-cs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7">
            <a:extLst>
              <a:ext uri="{FF2B5EF4-FFF2-40B4-BE49-F238E27FC236}">
                <a16:creationId xmlns:a16="http://schemas.microsoft.com/office/drawing/2014/main" id="{ADAD3F1C-9D1E-85BD-CC5F-735683DF93C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14066D33-388D-6142-9555-6CAAF1593863}" type="slidenum">
              <a:rPr lang="en-US" altLang="en-US" sz="1200" smtClean="0">
                <a:latin typeface="Times" charset="0"/>
              </a:rPr>
              <a:pPr/>
              <a:t>16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34818" name="Rectangle 2">
            <a:extLst>
              <a:ext uri="{FF2B5EF4-FFF2-40B4-BE49-F238E27FC236}">
                <a16:creationId xmlns:a16="http://schemas.microsoft.com/office/drawing/2014/main" id="{7CC74CF1-2224-887B-A212-E15FB7FBAFC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6" name="Rectangle 3">
            <a:extLst>
              <a:ext uri="{FF2B5EF4-FFF2-40B4-BE49-F238E27FC236}">
                <a16:creationId xmlns:a16="http://schemas.microsoft.com/office/drawing/2014/main" id="{3DB78506-7F45-3C45-0B7A-BE1EEEA5805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>
              <a:cs typeface="+mn-cs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7">
            <a:extLst>
              <a:ext uri="{FF2B5EF4-FFF2-40B4-BE49-F238E27FC236}">
                <a16:creationId xmlns:a16="http://schemas.microsoft.com/office/drawing/2014/main" id="{2B2B899A-FD87-F319-66AF-BFF06230AED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491A3399-9206-AD45-A4F8-8EBDE3E0B83C}" type="slidenum">
              <a:rPr lang="en-US" altLang="en-US" sz="1200" smtClean="0">
                <a:latin typeface="Times" charset="0"/>
              </a:rPr>
              <a:pPr/>
              <a:t>17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36866" name="Rectangle 2">
            <a:extLst>
              <a:ext uri="{FF2B5EF4-FFF2-40B4-BE49-F238E27FC236}">
                <a16:creationId xmlns:a16="http://schemas.microsoft.com/office/drawing/2014/main" id="{6C5AE0B1-35B4-D5AB-7049-C3BFB8B549E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>
            <a:extLst>
              <a:ext uri="{FF2B5EF4-FFF2-40B4-BE49-F238E27FC236}">
                <a16:creationId xmlns:a16="http://schemas.microsoft.com/office/drawing/2014/main" id="{C4EE1AD3-217B-4D24-D894-DC7E08BD71C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>
              <a:cs typeface="+mn-cs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7">
            <a:extLst>
              <a:ext uri="{FF2B5EF4-FFF2-40B4-BE49-F238E27FC236}">
                <a16:creationId xmlns:a16="http://schemas.microsoft.com/office/drawing/2014/main" id="{6142E774-7063-25E4-E294-97E6DFD272B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DF0A32AB-F15D-8D4E-B9D2-1DF8B00B2A01}" type="slidenum">
              <a:rPr lang="en-US" altLang="en-US" sz="1200" smtClean="0">
                <a:latin typeface="Times" charset="0"/>
              </a:rPr>
              <a:pPr/>
              <a:t>18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38914" name="Rectangle 2">
            <a:extLst>
              <a:ext uri="{FF2B5EF4-FFF2-40B4-BE49-F238E27FC236}">
                <a16:creationId xmlns:a16="http://schemas.microsoft.com/office/drawing/2014/main" id="{C9DC51BE-3A10-BA28-8665-676751132F9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8" name="Rectangle 3">
            <a:extLst>
              <a:ext uri="{FF2B5EF4-FFF2-40B4-BE49-F238E27FC236}">
                <a16:creationId xmlns:a16="http://schemas.microsoft.com/office/drawing/2014/main" id="{0F58E223-0FC7-EE0D-EBD8-1F4E3F410FF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>
              <a:cs typeface="+mn-cs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Rectangle 7">
            <a:extLst>
              <a:ext uri="{FF2B5EF4-FFF2-40B4-BE49-F238E27FC236}">
                <a16:creationId xmlns:a16="http://schemas.microsoft.com/office/drawing/2014/main" id="{FFA6CC05-6279-4974-2F3C-CB32773C05A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F1321910-4702-DA44-AEAD-D2BBF1F5A584}" type="slidenum">
              <a:rPr lang="en-US" altLang="en-US" sz="1200" smtClean="0">
                <a:latin typeface="Times" charset="0"/>
              </a:rPr>
              <a:pPr/>
              <a:t>19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40962" name="Rectangle 2">
            <a:extLst>
              <a:ext uri="{FF2B5EF4-FFF2-40B4-BE49-F238E27FC236}">
                <a16:creationId xmlns:a16="http://schemas.microsoft.com/office/drawing/2014/main" id="{F6E840F8-899C-D9C7-B208-606802EEB56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2" name="Rectangle 3">
            <a:extLst>
              <a:ext uri="{FF2B5EF4-FFF2-40B4-BE49-F238E27FC236}">
                <a16:creationId xmlns:a16="http://schemas.microsoft.com/office/drawing/2014/main" id="{244B56E6-6C93-DC91-308A-CB00FFEE661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>
              <a:cs typeface="+mn-cs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2">
            <a:extLst>
              <a:ext uri="{FF2B5EF4-FFF2-40B4-BE49-F238E27FC236}">
                <a16:creationId xmlns:a16="http://schemas.microsoft.com/office/drawing/2014/main" id="{54B1DA37-C221-E346-63B0-C01D3FC05E8A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>
                      <a:alpha val="74997"/>
                    </a:srgbClr>
                  </a:outerShdw>
                </a:effectLst>
              </a14:hiddenEffects>
            </a:ext>
          </a:extLst>
        </p:spPr>
      </p:sp>
      <p:sp>
        <p:nvSpPr>
          <p:cNvPr id="43010" name="Rectangle 3">
            <a:extLst>
              <a:ext uri="{FF2B5EF4-FFF2-40B4-BE49-F238E27FC236}">
                <a16:creationId xmlns:a16="http://schemas.microsoft.com/office/drawing/2014/main" id="{4E3F9C0F-3FA0-630D-BDE9-0B8101B8292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7">
            <a:extLst>
              <a:ext uri="{FF2B5EF4-FFF2-40B4-BE49-F238E27FC236}">
                <a16:creationId xmlns:a16="http://schemas.microsoft.com/office/drawing/2014/main" id="{15594803-401B-36D1-2CAB-F9A7516B965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BA91E19B-F019-8345-B51C-5F2C58A83D02}" type="slidenum">
              <a:rPr lang="en-US" altLang="en-US" sz="1200" smtClean="0">
                <a:latin typeface="Times" charset="0"/>
              </a:rPr>
              <a:pPr/>
              <a:t>22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45058" name="Rectangle 2">
            <a:extLst>
              <a:ext uri="{FF2B5EF4-FFF2-40B4-BE49-F238E27FC236}">
                <a16:creationId xmlns:a16="http://schemas.microsoft.com/office/drawing/2014/main" id="{05253A82-A38D-1C74-2035-13EE3C14AA2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>
            <a:extLst>
              <a:ext uri="{FF2B5EF4-FFF2-40B4-BE49-F238E27FC236}">
                <a16:creationId xmlns:a16="http://schemas.microsoft.com/office/drawing/2014/main" id="{495D91C0-28B8-3B6B-EC6C-AD1BF7DEAA0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>
              <a:cs typeface="+mn-cs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Rectangle 7">
            <a:extLst>
              <a:ext uri="{FF2B5EF4-FFF2-40B4-BE49-F238E27FC236}">
                <a16:creationId xmlns:a16="http://schemas.microsoft.com/office/drawing/2014/main" id="{448AB1C5-49C3-1767-02A8-2807FA3FA4A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EA074B70-5F65-9841-9849-A0DB0FD27FF8}" type="slidenum">
              <a:rPr lang="en-US" altLang="en-US" sz="1200" smtClean="0">
                <a:latin typeface="Times" charset="0"/>
              </a:rPr>
              <a:pPr/>
              <a:t>23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47106" name="Rectangle 2">
            <a:extLst>
              <a:ext uri="{FF2B5EF4-FFF2-40B4-BE49-F238E27FC236}">
                <a16:creationId xmlns:a16="http://schemas.microsoft.com/office/drawing/2014/main" id="{8145FEF4-2273-0E6C-453B-53CEF3C04D1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4" name="Rectangle 3">
            <a:extLst>
              <a:ext uri="{FF2B5EF4-FFF2-40B4-BE49-F238E27FC236}">
                <a16:creationId xmlns:a16="http://schemas.microsoft.com/office/drawing/2014/main" id="{10B28495-6415-DCB8-FD33-BD1C8430A52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>
              <a:cs typeface="+mn-cs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Rectangle 7">
            <a:extLst>
              <a:ext uri="{FF2B5EF4-FFF2-40B4-BE49-F238E27FC236}">
                <a16:creationId xmlns:a16="http://schemas.microsoft.com/office/drawing/2014/main" id="{03C80500-F39D-6F2B-A0C1-275E19906DD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7C7B55D6-8200-B44C-95CF-22D26CF338C0}" type="slidenum">
              <a:rPr lang="en-US" altLang="en-US" sz="1200" smtClean="0">
                <a:latin typeface="Times" charset="0"/>
              </a:rPr>
              <a:pPr/>
              <a:t>24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49154" name="Rectangle 2">
            <a:extLst>
              <a:ext uri="{FF2B5EF4-FFF2-40B4-BE49-F238E27FC236}">
                <a16:creationId xmlns:a16="http://schemas.microsoft.com/office/drawing/2014/main" id="{B4C58479-3260-2E22-B628-837BA261829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8" name="Rectangle 3">
            <a:extLst>
              <a:ext uri="{FF2B5EF4-FFF2-40B4-BE49-F238E27FC236}">
                <a16:creationId xmlns:a16="http://schemas.microsoft.com/office/drawing/2014/main" id="{B0170A34-5FBF-BEE2-1915-0FDF631D775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>
              <a:cs typeface="+mn-cs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Rectangle 7">
            <a:extLst>
              <a:ext uri="{FF2B5EF4-FFF2-40B4-BE49-F238E27FC236}">
                <a16:creationId xmlns:a16="http://schemas.microsoft.com/office/drawing/2014/main" id="{DB7772CB-AE1F-D3D9-3BD4-BA5B801A0D9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7509085B-D37B-B04B-A4C9-14B8218A7045}" type="slidenum">
              <a:rPr lang="en-US" altLang="en-US" sz="1200" smtClean="0">
                <a:latin typeface="Times" charset="0"/>
              </a:rPr>
              <a:pPr/>
              <a:t>25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51202" name="Rectangle 2">
            <a:extLst>
              <a:ext uri="{FF2B5EF4-FFF2-40B4-BE49-F238E27FC236}">
                <a16:creationId xmlns:a16="http://schemas.microsoft.com/office/drawing/2014/main" id="{B8629FC8-90DF-016A-C54E-10BADFF5EAC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8" name="Rectangle 3">
            <a:extLst>
              <a:ext uri="{FF2B5EF4-FFF2-40B4-BE49-F238E27FC236}">
                <a16:creationId xmlns:a16="http://schemas.microsoft.com/office/drawing/2014/main" id="{98711FB4-42FC-337E-0A1A-880E744EACE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>
              <a:cs typeface="+mn-c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7">
            <a:extLst>
              <a:ext uri="{FF2B5EF4-FFF2-40B4-BE49-F238E27FC236}">
                <a16:creationId xmlns:a16="http://schemas.microsoft.com/office/drawing/2014/main" id="{78ED1718-8D7D-E4C6-DBAE-A3A9E300FEF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2D633ACF-FDD6-844A-A0ED-4324B004A225}" type="slidenum">
              <a:rPr lang="en-US" altLang="en-US" sz="1200" smtClean="0">
                <a:latin typeface="Times" charset="0"/>
              </a:rPr>
              <a:pPr/>
              <a:t>5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20482" name="Rectangle 2">
            <a:extLst>
              <a:ext uri="{FF2B5EF4-FFF2-40B4-BE49-F238E27FC236}">
                <a16:creationId xmlns:a16="http://schemas.microsoft.com/office/drawing/2014/main" id="{2E5BA019-5EAA-CBFB-B4AA-3531B7619E3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8" name="Rectangle 3">
            <a:extLst>
              <a:ext uri="{FF2B5EF4-FFF2-40B4-BE49-F238E27FC236}">
                <a16:creationId xmlns:a16="http://schemas.microsoft.com/office/drawing/2014/main" id="{43C8E87B-FAB5-9079-176C-9E187AF8A43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>
              <a:cs typeface="+mn-c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Rectangle 7">
            <a:extLst>
              <a:ext uri="{FF2B5EF4-FFF2-40B4-BE49-F238E27FC236}">
                <a16:creationId xmlns:a16="http://schemas.microsoft.com/office/drawing/2014/main" id="{403CB195-CBFB-7660-E81C-ADA555B89C4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C14A6A54-80E5-BB47-B4DE-376A12678EE6}" type="slidenum">
              <a:rPr lang="en-US" altLang="en-US" sz="1200" smtClean="0">
                <a:latin typeface="Times" charset="0"/>
              </a:rPr>
              <a:pPr/>
              <a:t>7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55298" name="Rectangle 2">
            <a:extLst>
              <a:ext uri="{FF2B5EF4-FFF2-40B4-BE49-F238E27FC236}">
                <a16:creationId xmlns:a16="http://schemas.microsoft.com/office/drawing/2014/main" id="{8A6A9B31-29D5-3D95-0F32-32FE5B537DF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8" name="Rectangle 3">
            <a:extLst>
              <a:ext uri="{FF2B5EF4-FFF2-40B4-BE49-F238E27FC236}">
                <a16:creationId xmlns:a16="http://schemas.microsoft.com/office/drawing/2014/main" id="{37F5A935-350A-B2CA-BC0D-3F31742C5A2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>
              <a:cs typeface="+mn-c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7">
            <a:extLst>
              <a:ext uri="{FF2B5EF4-FFF2-40B4-BE49-F238E27FC236}">
                <a16:creationId xmlns:a16="http://schemas.microsoft.com/office/drawing/2014/main" id="{61C0325D-96D5-CC2D-8DED-9AD7EE0FC31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1928C001-D4D8-8C4B-96C8-EAA7A1FDF792}" type="slidenum">
              <a:rPr lang="en-US" altLang="en-US" sz="1200" smtClean="0">
                <a:latin typeface="Times" charset="0"/>
              </a:rPr>
              <a:pPr/>
              <a:t>8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22530" name="Rectangle 2">
            <a:extLst>
              <a:ext uri="{FF2B5EF4-FFF2-40B4-BE49-F238E27FC236}">
                <a16:creationId xmlns:a16="http://schemas.microsoft.com/office/drawing/2014/main" id="{4B5D2BE8-E09A-A932-9DD3-FB779219814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2" name="Rectangle 3">
            <a:extLst>
              <a:ext uri="{FF2B5EF4-FFF2-40B4-BE49-F238E27FC236}">
                <a16:creationId xmlns:a16="http://schemas.microsoft.com/office/drawing/2014/main" id="{A71B0026-0DCD-AE48-870B-DE5BA1CB5BC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>
              <a:cs typeface="+mn-cs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Rectangle 7">
            <a:extLst>
              <a:ext uri="{FF2B5EF4-FFF2-40B4-BE49-F238E27FC236}">
                <a16:creationId xmlns:a16="http://schemas.microsoft.com/office/drawing/2014/main" id="{C02ACE90-E74C-B033-665E-BBE6FB6A51A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5BD7E901-5D5F-E240-9727-03C7D1AB5132}" type="slidenum">
              <a:rPr lang="en-US" altLang="en-US" sz="1200" smtClean="0">
                <a:latin typeface="Times" charset="0"/>
              </a:rPr>
              <a:pPr/>
              <a:t>9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57346" name="Rectangle 2">
            <a:extLst>
              <a:ext uri="{FF2B5EF4-FFF2-40B4-BE49-F238E27FC236}">
                <a16:creationId xmlns:a16="http://schemas.microsoft.com/office/drawing/2014/main" id="{A98D1046-E520-9B78-E1D9-5E9412ED37A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8" name="Rectangle 3">
            <a:extLst>
              <a:ext uri="{FF2B5EF4-FFF2-40B4-BE49-F238E27FC236}">
                <a16:creationId xmlns:a16="http://schemas.microsoft.com/office/drawing/2014/main" id="{80048ABB-3F08-24BC-70C6-63AD12F1097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>
              <a:cs typeface="+mn-cs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7">
            <a:extLst>
              <a:ext uri="{FF2B5EF4-FFF2-40B4-BE49-F238E27FC236}">
                <a16:creationId xmlns:a16="http://schemas.microsoft.com/office/drawing/2014/main" id="{F3564AE8-7662-25E7-CC17-1405901FD16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ECDC3E95-C5A0-FC49-8D0E-A75433DA1A60}" type="slidenum">
              <a:rPr lang="en-US" altLang="en-US" sz="1200" smtClean="0">
                <a:latin typeface="Times" charset="0"/>
              </a:rPr>
              <a:pPr/>
              <a:t>11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24578" name="Rectangle 2">
            <a:extLst>
              <a:ext uri="{FF2B5EF4-FFF2-40B4-BE49-F238E27FC236}">
                <a16:creationId xmlns:a16="http://schemas.microsoft.com/office/drawing/2014/main" id="{4B36285A-3AD0-BE5C-59CE-DF27B6C25AF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6" name="Rectangle 3">
            <a:extLst>
              <a:ext uri="{FF2B5EF4-FFF2-40B4-BE49-F238E27FC236}">
                <a16:creationId xmlns:a16="http://schemas.microsoft.com/office/drawing/2014/main" id="{70A3A984-7548-1368-3CCC-7F38682B7F2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>
              <a:cs typeface="+mn-cs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7">
            <a:extLst>
              <a:ext uri="{FF2B5EF4-FFF2-40B4-BE49-F238E27FC236}">
                <a16:creationId xmlns:a16="http://schemas.microsoft.com/office/drawing/2014/main" id="{27F60B4D-5394-4A1D-3923-3E9006768EF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7898BC70-E703-CF4D-83F8-6CFC755C6055}" type="slidenum">
              <a:rPr lang="en-US" altLang="en-US" sz="1200" smtClean="0">
                <a:latin typeface="Times" charset="0"/>
              </a:rPr>
              <a:pPr/>
              <a:t>12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26626" name="Rectangle 2">
            <a:extLst>
              <a:ext uri="{FF2B5EF4-FFF2-40B4-BE49-F238E27FC236}">
                <a16:creationId xmlns:a16="http://schemas.microsoft.com/office/drawing/2014/main" id="{7ABDE2C6-9116-65F7-5C70-932FAC12E4B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80" name="Rectangle 3">
            <a:extLst>
              <a:ext uri="{FF2B5EF4-FFF2-40B4-BE49-F238E27FC236}">
                <a16:creationId xmlns:a16="http://schemas.microsoft.com/office/drawing/2014/main" id="{D3D27FEB-F95B-F016-469A-2E726C6D03B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>
              <a:cs typeface="+mn-cs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7">
            <a:extLst>
              <a:ext uri="{FF2B5EF4-FFF2-40B4-BE49-F238E27FC236}">
                <a16:creationId xmlns:a16="http://schemas.microsoft.com/office/drawing/2014/main" id="{2F068812-7C32-291F-34D0-74C8A1DE5D3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F1749454-3733-9C4B-B2E1-94161B7AD4CE}" type="slidenum">
              <a:rPr lang="en-US" altLang="en-US" sz="1200" smtClean="0">
                <a:latin typeface="Times" charset="0"/>
              </a:rPr>
              <a:pPr/>
              <a:t>13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28674" name="Rectangle 2">
            <a:extLst>
              <a:ext uri="{FF2B5EF4-FFF2-40B4-BE49-F238E27FC236}">
                <a16:creationId xmlns:a16="http://schemas.microsoft.com/office/drawing/2014/main" id="{2B3A8D33-7BAA-61F7-3581-8134B17256A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4" name="Rectangle 3">
            <a:extLst>
              <a:ext uri="{FF2B5EF4-FFF2-40B4-BE49-F238E27FC236}">
                <a16:creationId xmlns:a16="http://schemas.microsoft.com/office/drawing/2014/main" id="{D3EBF9D0-26BF-AE40-2373-11B9406559C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>
              <a:cs typeface="+mn-cs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7">
            <a:extLst>
              <a:ext uri="{FF2B5EF4-FFF2-40B4-BE49-F238E27FC236}">
                <a16:creationId xmlns:a16="http://schemas.microsoft.com/office/drawing/2014/main" id="{91841CC4-3966-F491-633B-122D6C6465E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6908FADA-B014-2E45-92A1-BA3014E476BD}" type="slidenum">
              <a:rPr lang="en-US" altLang="en-US" sz="1200" smtClean="0">
                <a:latin typeface="Times" charset="0"/>
              </a:rPr>
              <a:pPr/>
              <a:t>14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30722" name="Rectangle 2">
            <a:extLst>
              <a:ext uri="{FF2B5EF4-FFF2-40B4-BE49-F238E27FC236}">
                <a16:creationId xmlns:a16="http://schemas.microsoft.com/office/drawing/2014/main" id="{D95F7C43-9010-64C1-FCCF-B0BE6C73518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>
            <a:extLst>
              <a:ext uri="{FF2B5EF4-FFF2-40B4-BE49-F238E27FC236}">
                <a16:creationId xmlns:a16="http://schemas.microsoft.com/office/drawing/2014/main" id="{F427FA99-F0B4-79C2-6E16-3627ECA6D4F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>
              <a:cs typeface="+mn-c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4084F987-3D11-8109-4959-CB12E48AB90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9EDACC97-9E6B-73C3-0322-B582768A8E5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E7BF2BB8-5A1B-0AA3-202E-282526973D4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CDF49B9-EE49-D34D-B584-1A3686A12AE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769526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8DE62D3F-837F-8492-7E85-9200483FE30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65DF7F76-8642-F62D-2F18-6A18F8D7A1A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46DB2918-1A4B-2F14-229A-9231B1FCFA2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8D5FD96-63F3-1E40-8365-936313E1EC9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691917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0"/>
            <a:ext cx="2286000" cy="61261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0" y="0"/>
            <a:ext cx="6705600" cy="61261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86F980FB-23F3-94B0-2CD9-AFF8CCA9052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435D06BA-2ED3-D61A-E1F7-36F6B670B1C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BB87B4CA-63B4-1F28-D8EA-9A67D525551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2EE641B-4D35-054A-82DC-FDD36067D87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50814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640F5184-F088-5F83-5547-946CA9AA212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4D1EE333-A5AB-9515-5771-34808CF39BD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F908EC19-D56E-30AC-B50B-105FCCF2EA0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69920D2-42D2-AF47-8507-CF9EFB572CE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958115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6ACEAAEC-05DB-F22F-5B30-9C3FD8F5AC6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029E9DB0-150E-743A-2AAB-24947AE0FB1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A63BD458-D2B6-5336-5D21-B7FF9DA03EA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EB277F7-2B77-9B4B-8A3B-3293E91D070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732597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0BD7B38-40DA-3953-BF15-CE74CE562CA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95F8B9F-8045-A847-EDA5-9215C1986D8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F3DBA8C-2E2B-5EF0-25E3-D718044ECD3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2977F2D-ECF0-F847-8AAD-7DC8985248F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832842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4A85CF9D-E9B1-A26F-7AD5-28A89B8B100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E513E86A-44D0-F4F3-158D-1CCAE038072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F4236BAF-C03A-4C0A-73B5-95064413B2C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41CAEC9-7385-5246-876F-43A3D0543B8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337156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38E79EC7-F9D5-58AC-7F29-DAF82A2F9A1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15BA7719-D217-5B3F-9520-9EE3EE09A48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4707503B-F5DB-5965-C03B-06D16F32CAD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90D3594-BB08-1B4D-AA81-B26762434F7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847656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B5D55E8F-0974-A65B-2C41-66197B4CD64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02A125C5-5923-C325-DE19-84818A9F232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4ACE78E2-03AE-E739-A2B3-4FCBE4630ED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CD1083F-1B8C-F44B-B884-13028C7A56E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044347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F46DCA8-1CED-26A3-2C8C-95074D06969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F4229C8-51C0-0B15-C9B2-013765FA3AF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00C71C-318D-5306-1D08-C2B723B06D1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30F0886-F0F8-2846-9194-C8F7FE721F7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701883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BBB1EA-53B8-089B-5A56-EB933FAAABA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B4DFB5-4425-6062-9640-042C196EC6A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EE3FC48-B59A-6F79-BA18-BC826A1461D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FEF9DC1-006F-F246-A6BE-F019591387D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39677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Rectangle 4">
            <a:extLst>
              <a:ext uri="{FF2B5EF4-FFF2-40B4-BE49-F238E27FC236}">
                <a16:creationId xmlns:a16="http://schemas.microsoft.com/office/drawing/2014/main" id="{61B975DE-3A08-B553-185A-8EB66989AFF5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Times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5672003C-C418-6A25-865D-BF370106C417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Times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9D90D97B-D711-0B6C-896A-19E853B1DFCE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Times" pitchFamily="2" charset="0"/>
              </a:defRPr>
            </a:lvl1pPr>
          </a:lstStyle>
          <a:p>
            <a:pPr>
              <a:defRPr/>
            </a:pPr>
            <a:fld id="{70B4A854-2D56-3E40-881D-C70DB6797F8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ADE1A4F7-80A5-39A6-283B-518C48F25E0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9144000" cy="381000"/>
          </a:xfrm>
          <a:prstGeom prst="rect">
            <a:avLst/>
          </a:prstGeom>
          <a:solidFill>
            <a:srgbClr val="36718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1600">
          <a:solidFill>
            <a:srgbClr val="FFFFFF"/>
          </a:solidFill>
          <a:latin typeface="+mj-lt"/>
          <a:ea typeface="ＭＳ Ｐゴシック" charset="0"/>
          <a:cs typeface="ＭＳ Ｐゴシック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1600">
          <a:solidFill>
            <a:srgbClr val="FFFFFF"/>
          </a:solidFill>
          <a:latin typeface="Arial" charset="0"/>
          <a:ea typeface="ＭＳ Ｐゴシック" charset="0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1600">
          <a:solidFill>
            <a:srgbClr val="FFFFFF"/>
          </a:solidFill>
          <a:latin typeface="Arial" charset="0"/>
          <a:ea typeface="ＭＳ Ｐゴシック" charset="0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1600">
          <a:solidFill>
            <a:srgbClr val="FFFFFF"/>
          </a:solidFill>
          <a:latin typeface="Arial" charset="0"/>
          <a:ea typeface="ＭＳ Ｐゴシック" charset="0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1600">
          <a:solidFill>
            <a:srgbClr val="FFFFFF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1600">
          <a:solidFill>
            <a:srgbClr val="FFFFFF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1600">
          <a:solidFill>
            <a:srgbClr val="FFFFFF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1600">
          <a:solidFill>
            <a:srgbClr val="FFFFFF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1600">
          <a:solidFill>
            <a:srgbClr val="FFFFFF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defRPr sz="24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>
            <a:extLst>
              <a:ext uri="{FF2B5EF4-FFF2-40B4-BE49-F238E27FC236}">
                <a16:creationId xmlns:a16="http://schemas.microsoft.com/office/drawing/2014/main" id="{0F09A6CF-D6D1-0398-A1C5-2508311170A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0500" y="838200"/>
            <a:ext cx="8763000" cy="993775"/>
          </a:xfrm>
        </p:spPr>
        <p:txBody>
          <a:bodyPr/>
          <a:lstStyle/>
          <a:p>
            <a:pPr algn="ctr"/>
            <a:r>
              <a:rPr lang="en-US" altLang="en-US">
                <a:solidFill>
                  <a:schemeClr val="bg1"/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BMD ENG 301</a:t>
            </a:r>
            <a:br>
              <a:rPr lang="en-US" altLang="en-US">
                <a:solidFill>
                  <a:schemeClr val="bg1"/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</a:br>
            <a:r>
              <a:rPr lang="en-US" altLang="en-US">
                <a:solidFill>
                  <a:schemeClr val="bg1"/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Quantitative Systems Physiology</a:t>
            </a:r>
            <a:br>
              <a:rPr lang="en-US" altLang="en-US">
                <a:solidFill>
                  <a:schemeClr val="bg1"/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</a:br>
            <a:r>
              <a:rPr lang="en-US" altLang="en-US">
                <a:solidFill>
                  <a:schemeClr val="bg1"/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(Nervous System)</a:t>
            </a:r>
          </a:p>
        </p:txBody>
      </p:sp>
      <p:sp>
        <p:nvSpPr>
          <p:cNvPr id="79874" name="Content Placeholder 2">
            <a:extLst>
              <a:ext uri="{FF2B5EF4-FFF2-40B4-BE49-F238E27FC236}">
                <a16:creationId xmlns:a16="http://schemas.microsoft.com/office/drawing/2014/main" id="{19C88968-EF9E-281C-22D5-02E7F4904569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28650" y="2514600"/>
            <a:ext cx="7886700" cy="3263900"/>
          </a:xfrm>
        </p:spPr>
        <p:txBody>
          <a:bodyPr/>
          <a:lstStyle/>
          <a:p>
            <a:pPr marL="0" indent="0" algn="ctr">
              <a:defRPr/>
            </a:pPr>
            <a:endParaRPr lang="en-US" altLang="en-US" dirty="0"/>
          </a:p>
          <a:p>
            <a:pPr marL="0" indent="0" algn="ctr">
              <a:defRPr/>
            </a:pPr>
            <a:r>
              <a:rPr lang="en-US" altLang="en-US" dirty="0">
                <a:solidFill>
                  <a:schemeClr val="bg1">
                    <a:lumMod val="50000"/>
                  </a:schemeClr>
                </a:solidFill>
                <a:cs typeface="Arial" panose="020B0604020202020204" pitchFamily="34" charset="0"/>
              </a:rPr>
              <a:t>Cerebellum</a:t>
            </a:r>
          </a:p>
          <a:p>
            <a:pPr marL="0" indent="0" algn="ctr">
              <a:defRPr/>
            </a:pPr>
            <a:r>
              <a:rPr lang="en-US" altLang="en-US" dirty="0">
                <a:solidFill>
                  <a:schemeClr val="bg1">
                    <a:lumMod val="50000"/>
                  </a:schemeClr>
                </a:solidFill>
                <a:cs typeface="Arial" panose="020B0604020202020204" pitchFamily="34" charset="0"/>
              </a:rPr>
              <a:t>2022_v1</a:t>
            </a:r>
          </a:p>
          <a:p>
            <a:pPr marL="0" indent="0" algn="ctr">
              <a:defRPr/>
            </a:pPr>
            <a:endParaRPr lang="en-US" altLang="en-US" dirty="0">
              <a:solidFill>
                <a:schemeClr val="bg1">
                  <a:lumMod val="50000"/>
                </a:schemeClr>
              </a:solidFill>
              <a:cs typeface="Arial" panose="020B0604020202020204" pitchFamily="34" charset="0"/>
            </a:endParaRPr>
          </a:p>
          <a:p>
            <a:pPr marL="0" indent="0" algn="ctr">
              <a:defRPr/>
            </a:pPr>
            <a:endParaRPr lang="en-US" altLang="en-US" dirty="0">
              <a:solidFill>
                <a:schemeClr val="bg1">
                  <a:lumMod val="50000"/>
                </a:schemeClr>
              </a:solidFill>
              <a:cs typeface="Arial" panose="020B0604020202020204" pitchFamily="34" charset="0"/>
            </a:endParaRPr>
          </a:p>
          <a:p>
            <a:pPr marL="0" indent="0" algn="ctr">
              <a:defRPr/>
            </a:pPr>
            <a:r>
              <a:rPr lang="en-US" altLang="en-US" dirty="0">
                <a:solidFill>
                  <a:schemeClr val="bg1">
                    <a:lumMod val="50000"/>
                  </a:schemeClr>
                </a:solidFill>
                <a:cs typeface="Arial" panose="020B0604020202020204" pitchFamily="34" charset="0"/>
              </a:rPr>
              <a:t>Professor </a:t>
            </a:r>
            <a:r>
              <a:rPr lang="en-US" altLang="en-US">
                <a:solidFill>
                  <a:schemeClr val="bg1">
                    <a:lumMod val="50000"/>
                  </a:schemeClr>
                </a:solidFill>
                <a:cs typeface="Arial" panose="020B0604020202020204" pitchFamily="34" charset="0"/>
              </a:rPr>
              <a:t>Malcolm MacIver</a:t>
            </a:r>
            <a:endParaRPr lang="en-US" altLang="en-US" dirty="0">
              <a:solidFill>
                <a:schemeClr val="bg1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Title 1">
            <a:extLst>
              <a:ext uri="{FF2B5EF4-FFF2-40B4-BE49-F238E27FC236}">
                <a16:creationId xmlns:a16="http://schemas.microsoft.com/office/drawing/2014/main" id="{0DF63359-3E3D-EC88-EC66-CCBDE5AEAA4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US">
                <a:ea typeface="ＭＳ Ｐゴシック" panose="020B0600070205080204" pitchFamily="34" charset="-128"/>
              </a:rPr>
              <a:t>Afferents and Efferents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D30A27E-B6B3-94DC-D12B-4C703133315B}"/>
              </a:ext>
            </a:extLst>
          </p:cNvPr>
          <p:cNvSpPr txBox="1"/>
          <p:nvPr/>
        </p:nvSpPr>
        <p:spPr>
          <a:xfrm>
            <a:off x="190500" y="381000"/>
            <a:ext cx="8763000" cy="73564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en-US" sz="2800" b="1" dirty="0"/>
              <a:t>Superior peduncle </a:t>
            </a:r>
            <a:r>
              <a:rPr lang="en-US" sz="2800" dirty="0"/>
              <a:t>– mostly </a:t>
            </a:r>
            <a:r>
              <a:rPr lang="en-US" sz="2800" dirty="0" err="1"/>
              <a:t>efferents</a:t>
            </a:r>
            <a:r>
              <a:rPr lang="en-US" sz="2800" dirty="0"/>
              <a:t> from deep cerebellar nuclei – headed to red nucleus, deep layers of the superior colliculus and motor and premotor cortex via a thalamic relay</a:t>
            </a:r>
          </a:p>
          <a:p>
            <a:pPr>
              <a:defRPr/>
            </a:pPr>
            <a:endParaRPr lang="en-US" sz="2800" dirty="0"/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en-US" sz="2800" b="1" dirty="0"/>
              <a:t>Middle peduncle </a:t>
            </a:r>
            <a:r>
              <a:rPr lang="en-US" sz="2800" dirty="0"/>
              <a:t>– mostly afferents from pontine nuclei ( &gt; 40 million axons) – pons receives input from almost all of the cerebral cortex and the superior colliculus</a:t>
            </a:r>
          </a:p>
          <a:p>
            <a:pPr>
              <a:defRPr/>
            </a:pPr>
            <a:endParaRPr lang="en-US" sz="2800" dirty="0"/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en-US" sz="2800" b="1" dirty="0"/>
              <a:t>Inferior peduncle </a:t>
            </a:r>
            <a:r>
              <a:rPr lang="en-US" sz="2800" dirty="0"/>
              <a:t>– afferents and </a:t>
            </a:r>
            <a:r>
              <a:rPr lang="en-US" sz="2800" dirty="0" err="1"/>
              <a:t>efferents</a:t>
            </a:r>
            <a:r>
              <a:rPr lang="en-US" sz="2800" dirty="0"/>
              <a:t> – input from the vestibular nuclei, spinal cord and brainstem tegmentum – Brainstem input from the inferior olive and the locus coeruleus involved in learning and memory functions</a:t>
            </a:r>
          </a:p>
          <a:p>
            <a:pPr>
              <a:defRPr/>
            </a:pPr>
            <a:endParaRPr lang="en-US" sz="2800" dirty="0"/>
          </a:p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3">
            <a:extLst>
              <a:ext uri="{FF2B5EF4-FFF2-40B4-BE49-F238E27FC236}">
                <a16:creationId xmlns:a16="http://schemas.microsoft.com/office/drawing/2014/main" id="{2CA3282E-6E59-2DC0-79D3-03632D04F4D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>
              <a:defRPr/>
            </a:pPr>
            <a:r>
              <a:rPr lang="en-US" dirty="0">
                <a:cs typeface="+mj-cs"/>
              </a:rPr>
              <a:t>Components of the brainstem and diencephalon related to the cerebellum</a:t>
            </a:r>
          </a:p>
        </p:txBody>
      </p:sp>
      <p:pic>
        <p:nvPicPr>
          <p:cNvPr id="23554" name="Picture 2" descr="Diagram&#10;&#10;Description automatically generated">
            <a:extLst>
              <a:ext uri="{FF2B5EF4-FFF2-40B4-BE49-F238E27FC236}">
                <a16:creationId xmlns:a16="http://schemas.microsoft.com/office/drawing/2014/main" id="{EAEAC82E-3C69-F966-7B28-CC284ABBC1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1600" y="392113"/>
            <a:ext cx="3860800" cy="632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3">
            <a:extLst>
              <a:ext uri="{FF2B5EF4-FFF2-40B4-BE49-F238E27FC236}">
                <a16:creationId xmlns:a16="http://schemas.microsoft.com/office/drawing/2014/main" id="{CB5E07AF-102B-5AF2-07DA-2DFB54E8FDE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>
              <a:defRPr/>
            </a:pPr>
            <a:r>
              <a:rPr lang="en-US" dirty="0">
                <a:cs typeface="+mj-cs"/>
              </a:rPr>
              <a:t>Functional organization of the inputs to the cerebellum</a:t>
            </a:r>
          </a:p>
        </p:txBody>
      </p:sp>
      <p:pic>
        <p:nvPicPr>
          <p:cNvPr id="25602" name="Picture 2" descr="Diagram&#10;&#10;Description automatically generated">
            <a:extLst>
              <a:ext uri="{FF2B5EF4-FFF2-40B4-BE49-F238E27FC236}">
                <a16:creationId xmlns:a16="http://schemas.microsoft.com/office/drawing/2014/main" id="{18A16661-487D-DB72-2235-6B82EF4906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500" y="381000"/>
            <a:ext cx="7493000" cy="632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3">
            <a:extLst>
              <a:ext uri="{FF2B5EF4-FFF2-40B4-BE49-F238E27FC236}">
                <a16:creationId xmlns:a16="http://schemas.microsoft.com/office/drawing/2014/main" id="{F1F8833F-8AC0-8CD2-831B-0AC86BC45ED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>
              <a:defRPr/>
            </a:pPr>
            <a:r>
              <a:rPr lang="en-US" dirty="0">
                <a:cs typeface="+mj-cs"/>
              </a:rPr>
              <a:t>Somatotopic maps of the body surface in the cerebellum</a:t>
            </a:r>
          </a:p>
        </p:txBody>
      </p:sp>
      <p:pic>
        <p:nvPicPr>
          <p:cNvPr id="27650" name="Picture 2" descr="Diagram&#10;&#10;Description automatically generated">
            <a:extLst>
              <a:ext uri="{FF2B5EF4-FFF2-40B4-BE49-F238E27FC236}">
                <a16:creationId xmlns:a16="http://schemas.microsoft.com/office/drawing/2014/main" id="{39787145-867F-D081-5634-FAA31614DF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4600" y="381000"/>
            <a:ext cx="6654800" cy="632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Rectangle 3">
            <a:extLst>
              <a:ext uri="{FF2B5EF4-FFF2-40B4-BE49-F238E27FC236}">
                <a16:creationId xmlns:a16="http://schemas.microsoft.com/office/drawing/2014/main" id="{88EC58DB-54AC-7C80-0D79-E888F63EE89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>
              <a:defRPr/>
            </a:pPr>
            <a:r>
              <a:rPr lang="en-US" dirty="0">
                <a:cs typeface="+mj-cs"/>
              </a:rPr>
              <a:t>Functional organization of cerebellar outputs</a:t>
            </a:r>
          </a:p>
        </p:txBody>
      </p:sp>
      <p:pic>
        <p:nvPicPr>
          <p:cNvPr id="29698" name="Picture 2" descr="Diagram&#10;&#10;Description automatically generated">
            <a:extLst>
              <a:ext uri="{FF2B5EF4-FFF2-40B4-BE49-F238E27FC236}">
                <a16:creationId xmlns:a16="http://schemas.microsoft.com/office/drawing/2014/main" id="{D06DDF81-0E5A-7D71-CD04-3F293C1BE8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515938"/>
            <a:ext cx="6705600" cy="632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3">
            <a:extLst>
              <a:ext uri="{FF2B5EF4-FFF2-40B4-BE49-F238E27FC236}">
                <a16:creationId xmlns:a16="http://schemas.microsoft.com/office/drawing/2014/main" id="{C8F483D2-DE31-3946-E8A8-653FD4AB6A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>
              <a:defRPr/>
            </a:pPr>
            <a:r>
              <a:rPr lang="en-US" dirty="0">
                <a:cs typeface="+mj-cs"/>
              </a:rPr>
              <a:t>Functional organization of the major outputs from the cerebellum to cortical motor systems</a:t>
            </a:r>
          </a:p>
        </p:txBody>
      </p:sp>
      <p:pic>
        <p:nvPicPr>
          <p:cNvPr id="31746" name="Picture 2" descr="Diagram&#10;&#10;Description automatically generated">
            <a:extLst>
              <a:ext uri="{FF2B5EF4-FFF2-40B4-BE49-F238E27FC236}">
                <a16:creationId xmlns:a16="http://schemas.microsoft.com/office/drawing/2014/main" id="{860037FA-48DB-820F-3DDA-15B52DAFCD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419100"/>
            <a:ext cx="7315200" cy="632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Rectangle 3">
            <a:extLst>
              <a:ext uri="{FF2B5EF4-FFF2-40B4-BE49-F238E27FC236}">
                <a16:creationId xmlns:a16="http://schemas.microsoft.com/office/drawing/2014/main" id="{25EE7C7A-563A-3836-DE5D-878479BD994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>
              <a:defRPr/>
            </a:pPr>
            <a:r>
              <a:rPr lang="en-US" dirty="0">
                <a:cs typeface="+mj-cs"/>
              </a:rPr>
              <a:t>Functional organization of the major outputs from the cerebellum to brainstem motor systems</a:t>
            </a:r>
          </a:p>
        </p:txBody>
      </p:sp>
      <p:pic>
        <p:nvPicPr>
          <p:cNvPr id="33794" name="Picture 2" descr="Diagram&#10;&#10;Description automatically generated">
            <a:extLst>
              <a:ext uri="{FF2B5EF4-FFF2-40B4-BE49-F238E27FC236}">
                <a16:creationId xmlns:a16="http://schemas.microsoft.com/office/drawing/2014/main" id="{FF75DCCD-E049-CFC1-4D2B-CFB788B56C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244600"/>
            <a:ext cx="8534400" cy="436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3">
            <a:extLst>
              <a:ext uri="{FF2B5EF4-FFF2-40B4-BE49-F238E27FC236}">
                <a16:creationId xmlns:a16="http://schemas.microsoft.com/office/drawing/2014/main" id="{6AA232B0-5070-F110-BFB2-999BDFBAF61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>
              <a:defRPr/>
            </a:pPr>
            <a:r>
              <a:rPr lang="en-US" dirty="0">
                <a:cs typeface="+mj-cs"/>
              </a:rPr>
              <a:t>Cerebellar cortical neurons</a:t>
            </a:r>
          </a:p>
        </p:txBody>
      </p:sp>
      <p:pic>
        <p:nvPicPr>
          <p:cNvPr id="35842" name="Picture 2">
            <a:extLst>
              <a:ext uri="{FF2B5EF4-FFF2-40B4-BE49-F238E27FC236}">
                <a16:creationId xmlns:a16="http://schemas.microsoft.com/office/drawing/2014/main" id="{8449A6B9-2210-8529-A1F5-9D262EDDE0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939800"/>
            <a:ext cx="8534400" cy="497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Rectangle 3">
            <a:extLst>
              <a:ext uri="{FF2B5EF4-FFF2-40B4-BE49-F238E27FC236}">
                <a16:creationId xmlns:a16="http://schemas.microsoft.com/office/drawing/2014/main" id="{8CAB4556-6D94-6062-1DCB-625981D887A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>
              <a:defRPr/>
            </a:pPr>
            <a:r>
              <a:rPr lang="en-US" dirty="0">
                <a:cs typeface="+mj-cs"/>
              </a:rPr>
              <a:t>Neurons and circuits of the cerebellum</a:t>
            </a:r>
          </a:p>
        </p:txBody>
      </p:sp>
      <p:pic>
        <p:nvPicPr>
          <p:cNvPr id="37890" name="Picture 2" descr="Diagram&#10;&#10;Description automatically generated">
            <a:extLst>
              <a:ext uri="{FF2B5EF4-FFF2-40B4-BE49-F238E27FC236}">
                <a16:creationId xmlns:a16="http://schemas.microsoft.com/office/drawing/2014/main" id="{DAF17545-E75F-1317-69BB-4DBC581F6F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600" y="533400"/>
            <a:ext cx="7670800" cy="632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Rectangle 3">
            <a:extLst>
              <a:ext uri="{FF2B5EF4-FFF2-40B4-BE49-F238E27FC236}">
                <a16:creationId xmlns:a16="http://schemas.microsoft.com/office/drawing/2014/main" id="{9995FCB5-0A0A-79D2-24AD-00A5C410F2B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>
              <a:defRPr/>
            </a:pPr>
            <a:r>
              <a:rPr lang="en-US" dirty="0">
                <a:cs typeface="+mj-cs"/>
              </a:rPr>
              <a:t>Excitatory and inhibitory connections in the cerebellar cortex and deep cerebellar nuclei</a:t>
            </a:r>
          </a:p>
        </p:txBody>
      </p:sp>
      <p:pic>
        <p:nvPicPr>
          <p:cNvPr id="39938" name="Picture 2" descr="Diagram&#10;&#10;Description automatically generated">
            <a:extLst>
              <a:ext uri="{FF2B5EF4-FFF2-40B4-BE49-F238E27FC236}">
                <a16:creationId xmlns:a16="http://schemas.microsoft.com/office/drawing/2014/main" id="{FECA4FBA-153A-3385-8A2D-57050BF5BD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0700" y="495300"/>
            <a:ext cx="5562600" cy="632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5" name="Picture 2" descr="Neuroscience5e-Fig-16">
            <a:extLst>
              <a:ext uri="{FF2B5EF4-FFF2-40B4-BE49-F238E27FC236}">
                <a16:creationId xmlns:a16="http://schemas.microsoft.com/office/drawing/2014/main" id="{F6C935B2-B648-3E28-F2D9-A842CE78E6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050" y="417513"/>
            <a:ext cx="5802313" cy="6326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1" name="Rectangle 3">
            <a:extLst>
              <a:ext uri="{FF2B5EF4-FFF2-40B4-BE49-F238E27FC236}">
                <a16:creationId xmlns:a16="http://schemas.microsoft.com/office/drawing/2014/main" id="{FB070BC6-667B-49FB-54F7-08CB887A923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>
              <a:defRPr/>
            </a:pPr>
            <a:r>
              <a:rPr lang="en-US" dirty="0">
                <a:cs typeface="+mj-cs"/>
              </a:rPr>
              <a:t>Organization of neural structures involved in the control of movement</a:t>
            </a:r>
          </a:p>
        </p:txBody>
      </p:sp>
      <p:sp>
        <p:nvSpPr>
          <p:cNvPr id="16387" name="Rectangle 1">
            <a:extLst>
              <a:ext uri="{FF2B5EF4-FFF2-40B4-BE49-F238E27FC236}">
                <a16:creationId xmlns:a16="http://schemas.microsoft.com/office/drawing/2014/main" id="{89BC363B-A233-6AA4-4C38-7CA5D9AB2A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6800" y="2057400"/>
            <a:ext cx="2819400" cy="1143000"/>
          </a:xfrm>
          <a:prstGeom prst="rect">
            <a:avLst/>
          </a:prstGeom>
          <a:noFill/>
          <a:ln w="381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Title 1">
            <a:extLst>
              <a:ext uri="{FF2B5EF4-FFF2-40B4-BE49-F238E27FC236}">
                <a16:creationId xmlns:a16="http://schemas.microsoft.com/office/drawing/2014/main" id="{A8EB596E-4E53-2AED-0D7D-EE6AC60BFF4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US">
                <a:ea typeface="ＭＳ Ｐゴシック" panose="020B0600070205080204" pitchFamily="34" charset="-128"/>
              </a:rPr>
              <a:t>Purkinje Cell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D3A9F36-D878-5161-AF54-8A4EC8831687}"/>
              </a:ext>
            </a:extLst>
          </p:cNvPr>
          <p:cNvSpPr txBox="1"/>
          <p:nvPr/>
        </p:nvSpPr>
        <p:spPr>
          <a:xfrm>
            <a:off x="571500" y="609600"/>
            <a:ext cx="8001000" cy="47704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en-US" sz="3200" dirty="0"/>
              <a:t>Weak excitation from as many as 800,000 granule cell axons (parallel fibers) that end on its dendritic spines</a:t>
            </a:r>
          </a:p>
          <a:p>
            <a:pPr>
              <a:defRPr/>
            </a:pPr>
            <a:endParaRPr lang="en-US" sz="3200" dirty="0"/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en-US" sz="3200" dirty="0"/>
              <a:t>Very strong excitation, overriding everything-else, is exerted by a single climbing fiber that runs over the soma and the entire dendritic tree</a:t>
            </a:r>
          </a:p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5" name="Rectangle 3">
            <a:extLst>
              <a:ext uri="{FF2B5EF4-FFF2-40B4-BE49-F238E27FC236}">
                <a16:creationId xmlns:a16="http://schemas.microsoft.com/office/drawing/2014/main" id="{44CB615A-C2A1-8A41-4268-0A1FA728AFF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>
              <a:defRPr/>
            </a:pPr>
            <a:r>
              <a:rPr lang="en-US" dirty="0">
                <a:cs typeface="+mj-cs"/>
              </a:rPr>
              <a:t>Long-term synaptic depression in the cerebellum</a:t>
            </a:r>
          </a:p>
        </p:txBody>
      </p:sp>
      <p:pic>
        <p:nvPicPr>
          <p:cNvPr id="41986" name="Picture 2" descr="Diagram, engineering drawing&#10;&#10;Description automatically generated">
            <a:extLst>
              <a:ext uri="{FF2B5EF4-FFF2-40B4-BE49-F238E27FC236}">
                <a16:creationId xmlns:a16="http://schemas.microsoft.com/office/drawing/2014/main" id="{BA07EFD8-CC37-96CB-3B2D-C8550B6C76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650" y="517525"/>
            <a:ext cx="7378700" cy="632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Rectangle 3">
            <a:extLst>
              <a:ext uri="{FF2B5EF4-FFF2-40B4-BE49-F238E27FC236}">
                <a16:creationId xmlns:a16="http://schemas.microsoft.com/office/drawing/2014/main" id="{6814E28A-16F3-8887-4C40-75D5A70E25B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304800"/>
          </a:xfrm>
        </p:spPr>
        <p:txBody>
          <a:bodyPr/>
          <a:lstStyle/>
          <a:p>
            <a:pPr algn="ctr" eaLnBrk="1" hangingPunct="1">
              <a:defRPr/>
            </a:pPr>
            <a:r>
              <a:rPr lang="en-US" dirty="0">
                <a:cs typeface="+mj-cs"/>
              </a:rPr>
              <a:t>Contribution of the cerebellum to experience-dependent modification of saccadic eye movements</a:t>
            </a:r>
          </a:p>
        </p:txBody>
      </p:sp>
      <p:pic>
        <p:nvPicPr>
          <p:cNvPr id="44034" name="Picture 2" descr="Diagram&#10;&#10;Description automatically generated">
            <a:extLst>
              <a:ext uri="{FF2B5EF4-FFF2-40B4-BE49-F238E27FC236}">
                <a16:creationId xmlns:a16="http://schemas.microsoft.com/office/drawing/2014/main" id="{DC9C749A-4F36-CBCF-6E2B-8A49FA74A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150" y="533400"/>
            <a:ext cx="5473700" cy="632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Rectangle 3">
            <a:extLst>
              <a:ext uri="{FF2B5EF4-FFF2-40B4-BE49-F238E27FC236}">
                <a16:creationId xmlns:a16="http://schemas.microsoft.com/office/drawing/2014/main" id="{FDBC97DF-48C4-8B0F-2AC8-F16EAF48B7E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>
              <a:defRPr/>
            </a:pPr>
            <a:r>
              <a:rPr lang="en-US" dirty="0">
                <a:cs typeface="+mj-cs"/>
              </a:rPr>
              <a:t>Learned changes in the </a:t>
            </a:r>
            <a:r>
              <a:rPr lang="en-US" dirty="0" err="1">
                <a:cs typeface="+mj-cs"/>
              </a:rPr>
              <a:t>vestibulo</a:t>
            </a:r>
            <a:r>
              <a:rPr lang="en-US" dirty="0">
                <a:cs typeface="+mj-cs"/>
              </a:rPr>
              <a:t>-ocular reflex in monkeys</a:t>
            </a:r>
          </a:p>
        </p:txBody>
      </p:sp>
      <p:pic>
        <p:nvPicPr>
          <p:cNvPr id="46082" name="Picture 2" descr="A close up of a mans face&#10;&#10;Description automatically generated">
            <a:extLst>
              <a:ext uri="{FF2B5EF4-FFF2-40B4-BE49-F238E27FC236}">
                <a16:creationId xmlns:a16="http://schemas.microsoft.com/office/drawing/2014/main" id="{4DA8BFE4-78B9-1A45-9252-FC9E9AACCE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657350"/>
            <a:ext cx="8534400" cy="3543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3">
            <a:extLst>
              <a:ext uri="{FF2B5EF4-FFF2-40B4-BE49-F238E27FC236}">
                <a16:creationId xmlns:a16="http://schemas.microsoft.com/office/drawing/2014/main" id="{5CE6D4DD-4274-D40E-953D-B4AE257ABD2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>
              <a:defRPr/>
            </a:pPr>
            <a:r>
              <a:rPr lang="en-US" dirty="0">
                <a:cs typeface="+mj-cs"/>
              </a:rPr>
              <a:t>Chronic Alcohol Abuse</a:t>
            </a:r>
          </a:p>
        </p:txBody>
      </p:sp>
      <p:pic>
        <p:nvPicPr>
          <p:cNvPr id="48130" name="Picture 2" descr="A picture containing food, sitting, covered, table&#10;&#10;Description automatically generated">
            <a:extLst>
              <a:ext uri="{FF2B5EF4-FFF2-40B4-BE49-F238E27FC236}">
                <a16:creationId xmlns:a16="http://schemas.microsoft.com/office/drawing/2014/main" id="{AD9A113D-B50E-2129-11AB-7E31AA4D6C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6200" y="381000"/>
            <a:ext cx="6451600" cy="632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3">
            <a:extLst>
              <a:ext uri="{FF2B5EF4-FFF2-40B4-BE49-F238E27FC236}">
                <a16:creationId xmlns:a16="http://schemas.microsoft.com/office/drawing/2014/main" id="{14050369-F875-A345-53A0-3FD41976963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-11113" y="30163"/>
            <a:ext cx="9144001" cy="381000"/>
          </a:xfrm>
        </p:spPr>
        <p:txBody>
          <a:bodyPr/>
          <a:lstStyle/>
          <a:p>
            <a:pPr algn="ctr" eaLnBrk="1" hangingPunct="1">
              <a:defRPr/>
            </a:pPr>
            <a:r>
              <a:rPr lang="en-US" dirty="0">
                <a:cs typeface="+mj-cs"/>
              </a:rPr>
              <a:t>Appendicular Ataxia</a:t>
            </a:r>
          </a:p>
        </p:txBody>
      </p:sp>
      <p:pic>
        <p:nvPicPr>
          <p:cNvPr id="50178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828165A7-3088-ECED-6085-D3C81CFB6C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765300"/>
            <a:ext cx="8534400" cy="332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3" name="Picture 3" descr="Chinese woman without a Cerebellum.jpg">
            <a:extLst>
              <a:ext uri="{FF2B5EF4-FFF2-40B4-BE49-F238E27FC236}">
                <a16:creationId xmlns:a16="http://schemas.microsoft.com/office/drawing/2014/main" id="{AE2657CA-F2CC-735E-D6AB-390332334E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7113" y="612775"/>
            <a:ext cx="3810000" cy="582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Title 1">
            <a:extLst>
              <a:ext uri="{FF2B5EF4-FFF2-40B4-BE49-F238E27FC236}">
                <a16:creationId xmlns:a16="http://schemas.microsoft.com/office/drawing/2014/main" id="{4B0FB165-8EE0-B9C7-8C75-5F5B1BB2185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US">
                <a:ea typeface="ＭＳ Ｐゴシック" panose="020B0600070205080204" pitchFamily="34" charset="-128"/>
              </a:rPr>
              <a:t>What does the cerebellum do?</a:t>
            </a:r>
          </a:p>
        </p:txBody>
      </p:sp>
      <p:sp>
        <p:nvSpPr>
          <p:cNvPr id="52226" name="Content Placeholder 2">
            <a:extLst>
              <a:ext uri="{FF2B5EF4-FFF2-40B4-BE49-F238E27FC236}">
                <a16:creationId xmlns:a16="http://schemas.microsoft.com/office/drawing/2014/main" id="{2D6C3CDA-5E7E-CBBF-45E2-49650B42FFFA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buFontTx/>
              <a:buChar char="•"/>
            </a:pPr>
            <a:r>
              <a:rPr lang="en-US" altLang="en-US" sz="3200">
                <a:ea typeface="ＭＳ Ｐゴシック" panose="020B0600070205080204" pitchFamily="34" charset="-128"/>
              </a:rPr>
              <a:t>Right cerebellum for right side of the body, Left cerebellum for left side of the body</a:t>
            </a:r>
          </a:p>
          <a:p>
            <a:pPr>
              <a:buFontTx/>
              <a:buChar char="•"/>
            </a:pPr>
            <a:r>
              <a:rPr lang="en-US" altLang="en-US" sz="3200">
                <a:ea typeface="ＭＳ Ｐゴシック" panose="020B0600070205080204" pitchFamily="34" charset="-128"/>
              </a:rPr>
              <a:t>Minimizing motor error (efference copy)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en-US">
                <a:ea typeface="ＭＳ Ｐゴシック" panose="020B0600070205080204" pitchFamily="34" charset="-128"/>
              </a:rPr>
              <a:t>Feedback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en-US">
                <a:ea typeface="ＭＳ Ｐゴシック" panose="020B0600070205080204" pitchFamily="34" charset="-128"/>
              </a:rPr>
              <a:t>Learning – LTP/LTD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3">
            <a:extLst>
              <a:ext uri="{FF2B5EF4-FFF2-40B4-BE49-F238E27FC236}">
                <a16:creationId xmlns:a16="http://schemas.microsoft.com/office/drawing/2014/main" id="{A35FB53F-563C-5348-EB9E-9100D9639CA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>
              <a:defRPr/>
            </a:pPr>
            <a:r>
              <a:rPr lang="en-US" dirty="0">
                <a:cs typeface="+mj-cs"/>
              </a:rPr>
              <a:t>Organization and subdivisions of the cerebellum</a:t>
            </a:r>
          </a:p>
        </p:txBody>
      </p:sp>
      <p:pic>
        <p:nvPicPr>
          <p:cNvPr id="19458" name="Picture 2" descr="Diagram&#10;&#10;Description automatically generated">
            <a:extLst>
              <a:ext uri="{FF2B5EF4-FFF2-40B4-BE49-F238E27FC236}">
                <a16:creationId xmlns:a16="http://schemas.microsoft.com/office/drawing/2014/main" id="{57DD131A-1CC5-327B-CC24-D2985CB656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750" y="381000"/>
            <a:ext cx="6794500" cy="632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59" name="Rectangle 1">
            <a:extLst>
              <a:ext uri="{FF2B5EF4-FFF2-40B4-BE49-F238E27FC236}">
                <a16:creationId xmlns:a16="http://schemas.microsoft.com/office/drawing/2014/main" id="{F10A19D2-9188-EFC9-0E2B-B926488DD5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38400" y="1524000"/>
            <a:ext cx="990600" cy="228600"/>
          </a:xfrm>
          <a:prstGeom prst="rect">
            <a:avLst/>
          </a:prstGeom>
          <a:noFill/>
          <a:ln w="381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19460" name="Rectangle 4">
            <a:extLst>
              <a:ext uri="{FF2B5EF4-FFF2-40B4-BE49-F238E27FC236}">
                <a16:creationId xmlns:a16="http://schemas.microsoft.com/office/drawing/2014/main" id="{27CF72A8-2D8F-D199-4F8E-8E3D51957F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0200" y="1905000"/>
            <a:ext cx="1143000" cy="228600"/>
          </a:xfrm>
          <a:prstGeom prst="rect">
            <a:avLst/>
          </a:prstGeom>
          <a:noFill/>
          <a:ln w="381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19461" name="Rectangle 6">
            <a:extLst>
              <a:ext uri="{FF2B5EF4-FFF2-40B4-BE49-F238E27FC236}">
                <a16:creationId xmlns:a16="http://schemas.microsoft.com/office/drawing/2014/main" id="{11D660D9-AF0A-C5CC-7AAF-EEFF6136DE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4750" y="3651250"/>
            <a:ext cx="1143000" cy="228600"/>
          </a:xfrm>
          <a:prstGeom prst="rect">
            <a:avLst/>
          </a:prstGeom>
          <a:noFill/>
          <a:ln w="381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Title 1">
            <a:extLst>
              <a:ext uri="{FF2B5EF4-FFF2-40B4-BE49-F238E27FC236}">
                <a16:creationId xmlns:a16="http://schemas.microsoft.com/office/drawing/2014/main" id="{C50C0A77-D2E9-AD0F-8B63-B48174AD442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US">
                <a:ea typeface="ＭＳ Ｐゴシック" panose="020B0600070205080204" pitchFamily="34" charset="-128"/>
              </a:rPr>
              <a:t>Divisions of the Cerebellum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1F5E68-1B3C-6067-ACB4-8BE46A54C0AD}"/>
              </a:ext>
            </a:extLst>
          </p:cNvPr>
          <p:cNvSpPr txBox="1"/>
          <p:nvPr/>
        </p:nvSpPr>
        <p:spPr>
          <a:xfrm>
            <a:off x="571500" y="795338"/>
            <a:ext cx="8001000" cy="606266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en-US" sz="2800" b="1" dirty="0" err="1"/>
              <a:t>Cerebrocerebellum</a:t>
            </a:r>
            <a:r>
              <a:rPr lang="en-US" sz="2800" dirty="0"/>
              <a:t> – regulation of highly skilled movements, especially the planning and execution of complex spatial and temporal sequences of movement (including speech)</a:t>
            </a:r>
          </a:p>
          <a:p>
            <a:pPr>
              <a:defRPr/>
            </a:pPr>
            <a:endParaRPr lang="en-US" sz="2800" dirty="0"/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en-US" sz="2800" b="1" dirty="0" err="1"/>
              <a:t>Vestibulocerebellum</a:t>
            </a:r>
            <a:r>
              <a:rPr lang="en-US" sz="2800" dirty="0"/>
              <a:t> – regulation of movements underlying posture and equilibrium</a:t>
            </a:r>
          </a:p>
          <a:p>
            <a:pPr>
              <a:defRPr/>
            </a:pPr>
            <a:endParaRPr lang="en-US" sz="2800" dirty="0"/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en-US" sz="2800" b="1" dirty="0" err="1"/>
              <a:t>Spinocerebellum</a:t>
            </a:r>
            <a:r>
              <a:rPr lang="en-US" sz="2800" dirty="0"/>
              <a:t> – movements of the distal muscles, such as movements of the limbs in walking, movements of proximal muscles and regulation of eye movements in response to vestibular inputs</a:t>
            </a:r>
          </a:p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3">
            <a:extLst>
              <a:ext uri="{FF2B5EF4-FFF2-40B4-BE49-F238E27FC236}">
                <a16:creationId xmlns:a16="http://schemas.microsoft.com/office/drawing/2014/main" id="{DE6EBA2A-5B90-46E4-0B84-A0AF95EE17C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>
              <a:defRPr/>
            </a:pPr>
            <a:r>
              <a:rPr lang="en-US" dirty="0">
                <a:cs typeface="+mj-cs"/>
              </a:rPr>
              <a:t>Organization and subdivisions of the cerebellum</a:t>
            </a:r>
          </a:p>
        </p:txBody>
      </p:sp>
      <p:pic>
        <p:nvPicPr>
          <p:cNvPr id="54274" name="Picture 2" descr="Diagram&#10;&#10;Description automatically generated">
            <a:extLst>
              <a:ext uri="{FF2B5EF4-FFF2-40B4-BE49-F238E27FC236}">
                <a16:creationId xmlns:a16="http://schemas.microsoft.com/office/drawing/2014/main" id="{DEB420A9-1D7B-DEA0-939B-CA95FF1392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750" y="381000"/>
            <a:ext cx="6794500" cy="632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275" name="Rectangle 1">
            <a:extLst>
              <a:ext uri="{FF2B5EF4-FFF2-40B4-BE49-F238E27FC236}">
                <a16:creationId xmlns:a16="http://schemas.microsoft.com/office/drawing/2014/main" id="{B65C849A-5FE4-BBBA-21C9-386ED7AA9D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1800" y="1600200"/>
            <a:ext cx="1187450" cy="762000"/>
          </a:xfrm>
          <a:prstGeom prst="rect">
            <a:avLst/>
          </a:prstGeom>
          <a:noFill/>
          <a:ln w="381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54276" name="Rectangle 2">
            <a:extLst>
              <a:ext uri="{FF2B5EF4-FFF2-40B4-BE49-F238E27FC236}">
                <a16:creationId xmlns:a16="http://schemas.microsoft.com/office/drawing/2014/main" id="{2DE4F8B8-795A-69C2-5666-40A6E15B4B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24600" y="3543300"/>
            <a:ext cx="1644650" cy="647700"/>
          </a:xfrm>
          <a:prstGeom prst="rect">
            <a:avLst/>
          </a:prstGeom>
          <a:noFill/>
          <a:ln w="381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3">
            <a:extLst>
              <a:ext uri="{FF2B5EF4-FFF2-40B4-BE49-F238E27FC236}">
                <a16:creationId xmlns:a16="http://schemas.microsoft.com/office/drawing/2014/main" id="{0BAA498D-D25C-D84E-C383-DB1144DB000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>
              <a:defRPr/>
            </a:pPr>
            <a:r>
              <a:rPr lang="en-US" dirty="0">
                <a:cs typeface="+mj-cs"/>
              </a:rPr>
              <a:t>Major Components of the Cerebellum</a:t>
            </a:r>
          </a:p>
        </p:txBody>
      </p:sp>
      <p:pic>
        <p:nvPicPr>
          <p:cNvPr id="21506" name="Picture 2" descr="A picture containing 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F394C833-3E3A-10F3-E40E-D116B13B7F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098550"/>
            <a:ext cx="8534400" cy="4660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07" name="TextBox 1">
            <a:extLst>
              <a:ext uri="{FF2B5EF4-FFF2-40B4-BE49-F238E27FC236}">
                <a16:creationId xmlns:a16="http://schemas.microsoft.com/office/drawing/2014/main" id="{7289715C-C2F2-E0EB-CBE2-6C46D01C8A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1775" y="5867400"/>
            <a:ext cx="89154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/>
              <a:t>Exception:  Output from vestibulocerebellum to vestibular nuclei – does not pass through a deep cerebellar nucleus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3">
            <a:extLst>
              <a:ext uri="{FF2B5EF4-FFF2-40B4-BE49-F238E27FC236}">
                <a16:creationId xmlns:a16="http://schemas.microsoft.com/office/drawing/2014/main" id="{03C3C586-B6AE-41E4-435F-37564484F1A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>
              <a:defRPr/>
            </a:pPr>
            <a:r>
              <a:rPr lang="en-US" dirty="0">
                <a:cs typeface="+mj-cs"/>
              </a:rPr>
              <a:t>Organization and subdivisions of the cerebellum</a:t>
            </a:r>
          </a:p>
        </p:txBody>
      </p:sp>
      <p:pic>
        <p:nvPicPr>
          <p:cNvPr id="56322" name="Picture 2" descr="Diagram&#10;&#10;Description automatically generated">
            <a:extLst>
              <a:ext uri="{FF2B5EF4-FFF2-40B4-BE49-F238E27FC236}">
                <a16:creationId xmlns:a16="http://schemas.microsoft.com/office/drawing/2014/main" id="{68311E96-7D04-ECBA-4C0B-A9459B54E9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750" y="381000"/>
            <a:ext cx="6794500" cy="632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6323" name="Rectangle 1">
            <a:extLst>
              <a:ext uri="{FF2B5EF4-FFF2-40B4-BE49-F238E27FC236}">
                <a16:creationId xmlns:a16="http://schemas.microsoft.com/office/drawing/2014/main" id="{C58D9DE7-7726-D29C-94F1-E257EB3D95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1800" y="1600200"/>
            <a:ext cx="1187450" cy="762000"/>
          </a:xfrm>
          <a:prstGeom prst="rect">
            <a:avLst/>
          </a:prstGeom>
          <a:noFill/>
          <a:ln w="381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589</TotalTime>
  <Words>444</Words>
  <Application>Microsoft Macintosh PowerPoint</Application>
  <PresentationFormat>On-screen Show (4:3)</PresentationFormat>
  <Paragraphs>67</Paragraphs>
  <Slides>25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Arial</vt:lpstr>
      <vt:lpstr>ＭＳ Ｐゴシック</vt:lpstr>
      <vt:lpstr>Times</vt:lpstr>
      <vt:lpstr>Blank Presentation</vt:lpstr>
      <vt:lpstr>BMD ENG 301 Quantitative Systems Physiology (Nervous System)</vt:lpstr>
      <vt:lpstr>Organization of neural structures involved in the control of movement</vt:lpstr>
      <vt:lpstr>PowerPoint Presentation</vt:lpstr>
      <vt:lpstr>What does the cerebellum do?</vt:lpstr>
      <vt:lpstr>Organization and subdivisions of the cerebellum</vt:lpstr>
      <vt:lpstr>Divisions of the Cerebellum</vt:lpstr>
      <vt:lpstr>Organization and subdivisions of the cerebellum</vt:lpstr>
      <vt:lpstr>Major Components of the Cerebellum</vt:lpstr>
      <vt:lpstr>Organization and subdivisions of the cerebellum</vt:lpstr>
      <vt:lpstr>Afferents and Efferents</vt:lpstr>
      <vt:lpstr>Components of the brainstem and diencephalon related to the cerebellum</vt:lpstr>
      <vt:lpstr>Functional organization of the inputs to the cerebellum</vt:lpstr>
      <vt:lpstr>Somatotopic maps of the body surface in the cerebellum</vt:lpstr>
      <vt:lpstr>Functional organization of cerebellar outputs</vt:lpstr>
      <vt:lpstr>Functional organization of the major outputs from the cerebellum to cortical motor systems</vt:lpstr>
      <vt:lpstr>Functional organization of the major outputs from the cerebellum to brainstem motor systems</vt:lpstr>
      <vt:lpstr>Cerebellar cortical neurons</vt:lpstr>
      <vt:lpstr>Neurons and circuits of the cerebellum</vt:lpstr>
      <vt:lpstr>Excitatory and inhibitory connections in the cerebellar cortex and deep cerebellar nuclei</vt:lpstr>
      <vt:lpstr>Purkinje Cell</vt:lpstr>
      <vt:lpstr>Long-term synaptic depression in the cerebellum</vt:lpstr>
      <vt:lpstr>Contribution of the cerebellum to experience-dependent modification of saccadic eye movements</vt:lpstr>
      <vt:lpstr>Learned changes in the vestibulo-ocular reflex in monkeys</vt:lpstr>
      <vt:lpstr>Chronic Alcohol Abuse</vt:lpstr>
      <vt:lpstr>Appendicular Ataxia</vt:lpstr>
    </vt:vector>
  </TitlesOfParts>
  <Manager>Sumanas, Inc.</Manager>
  <Company>Sinauer Associates, Inc.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Neuroscience 5e</dc:title>
  <dc:creator>Sinauer Associates, Inc.</dc:creator>
  <cp:lastModifiedBy>Malcolm Angus MacIver</cp:lastModifiedBy>
  <cp:revision>136</cp:revision>
  <cp:lastPrinted>2021-11-30T19:12:00Z</cp:lastPrinted>
  <dcterms:created xsi:type="dcterms:W3CDTF">2002-12-24T01:08:46Z</dcterms:created>
  <dcterms:modified xsi:type="dcterms:W3CDTF">2022-11-30T19:17:46Z</dcterms:modified>
</cp:coreProperties>
</file>